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7315200" cy="9144000"/>
  <p:notesSz cx="9144000" cy="7315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2026 BRAND MARKETING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84048" y="868680"/>
            <a:ext cx="6400800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45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isn’t making brand marketing faster.</a:t>
            </a:r>
            <a:endParaRPr lang="en-US" sz="4500" dirty="0"/>
          </a:p>
        </p:txBody>
      </p:sp>
      <p:sp>
        <p:nvSpPr>
          <p:cNvPr id="6" name="Text 4"/>
          <p:cNvSpPr/>
          <p:nvPr/>
        </p:nvSpPr>
        <p:spPr>
          <a:xfrm>
            <a:off x="420624" y="3273552"/>
            <a:ext cx="6172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is changing what the whole system is optimized for.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20624" y="4572000"/>
            <a:ext cx="58521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old model was built around earning attention, buying distribution, producing scarce creative and measuring clicks.</a:t>
            </a:r>
            <a:endParaRPr lang="en-US" sz="2100" dirty="0"/>
          </a:p>
          <a:p>
            <a:pPr algn="l" indent="0" marL="0">
              <a:buNone/>
            </a:pPr>
            <a:endParaRPr lang="en-US" sz="2100" dirty="0"/>
          </a:p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each of those assumptions.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420624" y="795528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Swipe for the five shifts →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SHIFT 1 — CONSUMER BEHAVIOR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84048" y="82296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Discovery is moving from search results to answers.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20624" y="2148840"/>
            <a:ext cx="626364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Google showed an AI Overview, users clicked a traditional result in 8% of visits — versus 15% without one.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512064" y="3721608"/>
            <a:ext cx="2468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Traditional result clicks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512064" y="4206240"/>
            <a:ext cx="1325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AI overview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965960" y="4187952"/>
            <a:ext cx="3566160" cy="256032"/>
          </a:xfrm>
          <a:prstGeom prst="rect">
            <a:avLst/>
          </a:prstGeom>
          <a:solidFill>
            <a:srgbClr val="6D4CFF"/>
          </a:solidFill>
          <a:ln w="12700">
            <a:solidFill>
              <a:srgbClr val="6D4CF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715000" y="4133088"/>
            <a:ext cx="502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15%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512064" y="4800600"/>
            <a:ext cx="1417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overview shown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1965960" y="4782312"/>
            <a:ext cx="1901952" cy="256032"/>
          </a:xfrm>
          <a:prstGeom prst="rect">
            <a:avLst/>
          </a:prstGeom>
          <a:solidFill>
            <a:srgbClr val="15120D"/>
          </a:solidFill>
          <a:ln w="12700">
            <a:solidFill>
              <a:srgbClr val="15120D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069080" y="4727448"/>
            <a:ext cx="411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8%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512064" y="5669280"/>
            <a:ext cx="4937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Only 1% clicked a source inside the AI summary.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20624" y="6675120"/>
            <a:ext cx="6263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 brand consideration can now happen before a consumer visits your site, sees your ad, or enters your funnel.</a:t>
            </a:r>
            <a:endParaRPr lang="en-US" sz="2000" dirty="0"/>
          </a:p>
        </p:txBody>
      </p:sp>
      <p:sp>
        <p:nvSpPr>
          <p:cNvPr id="16" name="Text 14"/>
          <p:cNvSpPr/>
          <p:nvPr/>
        </p:nvSpPr>
        <p:spPr>
          <a:xfrm>
            <a:off x="384048" y="8650224"/>
            <a:ext cx="6035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Pew Research Center, 2025</a:t>
            </a:r>
            <a:endParaRPr lang="en-US" sz="850" dirty="0"/>
          </a:p>
        </p:txBody>
      </p:sp>
      <p:sp>
        <p:nvSpPr>
          <p:cNvPr id="17" name="Text 15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SHIFT 2 — DISTRIBUTION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84048" y="82296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interface between the consumer and the brand is changing owners.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20624" y="2423160"/>
            <a:ext cx="61722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2026, Shopee began integrating product discovery into ChatGPT across Southeast Asia and other markets.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420624" y="3730752"/>
            <a:ext cx="5394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important part isn’t Shopee.</a:t>
            </a:r>
            <a:endParaRPr lang="en-US" sz="2600" dirty="0"/>
          </a:p>
        </p:txBody>
      </p:sp>
      <p:sp>
        <p:nvSpPr>
          <p:cNvPr id="8" name="Text 6"/>
          <p:cNvSpPr/>
          <p:nvPr/>
        </p:nvSpPr>
        <p:spPr>
          <a:xfrm>
            <a:off x="420624" y="4315968"/>
            <a:ext cx="2560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is the mechanism: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20624" y="4800600"/>
            <a:ext cx="6080760" cy="1234440"/>
          </a:xfrm>
          <a:prstGeom prst="rect">
            <a:avLst/>
          </a:prstGeom>
          <a:solidFill>
            <a:srgbClr val="E8E1D8"/>
          </a:solidFill>
          <a:ln w="12700">
            <a:solidFill>
              <a:srgbClr val="D8D0C4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5800" y="5074920"/>
            <a:ext cx="5440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5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assistants are becoming a distribution layer in their own right.</a:t>
            </a:r>
            <a:endParaRPr lang="en-US" sz="2500" dirty="0"/>
          </a:p>
        </p:txBody>
      </p:sp>
      <p:sp>
        <p:nvSpPr>
          <p:cNvPr id="11" name="Text 9"/>
          <p:cNvSpPr/>
          <p:nvPr/>
        </p:nvSpPr>
        <p:spPr>
          <a:xfrm>
            <a:off x="420624" y="6720840"/>
            <a:ext cx="6309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 winning discovery increasingly means being legible to AI systems — not only ranking in feeds and search engines.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384048" y="8650224"/>
            <a:ext cx="6035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Sea / OpenAI, 2026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SHIFT 3 — CREATIVE ECONOMICS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84048" y="82296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Creative supply is becoming abundant. Distinctiveness is not.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20624" y="2148840"/>
            <a:ext cx="6217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IAB found cost efficiency had become the top cited benefit of AI in advertising.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420624" y="2944368"/>
            <a:ext cx="608076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But advertisers substantially overestimated how positively younger consumers felt about AI-generated ads.</a:t>
            </a:r>
            <a:endParaRPr lang="en-US" sz="2100" dirty="0"/>
          </a:p>
        </p:txBody>
      </p:sp>
      <p:sp>
        <p:nvSpPr>
          <p:cNvPr id="8" name="Shape 6"/>
          <p:cNvSpPr/>
          <p:nvPr/>
        </p:nvSpPr>
        <p:spPr>
          <a:xfrm>
            <a:off x="493776" y="4251960"/>
            <a:ext cx="2651760" cy="1143000"/>
          </a:xfrm>
          <a:prstGeom prst="rect">
            <a:avLst/>
          </a:prstGeom>
          <a:solidFill>
            <a:srgbClr val="15120D"/>
          </a:solidFill>
          <a:ln w="12700">
            <a:solidFill>
              <a:srgbClr val="15120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4480560"/>
            <a:ext cx="2057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0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More output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5F0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less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3886200" y="4251960"/>
            <a:ext cx="2651760" cy="1143000"/>
          </a:xfrm>
          <a:prstGeom prst="rect">
            <a:avLst/>
          </a:prstGeom>
          <a:solidFill>
            <a:srgbClr val="6D4CFF"/>
          </a:solidFill>
          <a:ln w="12700">
            <a:solidFill>
              <a:srgbClr val="6D4CF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142232" y="4480560"/>
            <a:ext cx="2057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5F0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Less tolerance</a:t>
            </a:r>
            <a:endParaRPr lang="en-US" sz="2400" dirty="0"/>
          </a:p>
          <a:p>
            <a:pPr algn="ctr" indent="0" marL="0">
              <a:buNone/>
            </a:pPr>
            <a:r>
              <a:rPr lang="en-US" sz="2400" b="1" dirty="0">
                <a:solidFill>
                  <a:srgbClr val="F5F0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 sameness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420624" y="6492240"/>
            <a:ext cx="63550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When everyone can produce more creative for less, volume stops being an advantage. Brand taste, memory structures and coherence matter more.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384048" y="8650224"/>
            <a:ext cx="6035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IAB, 2026; Forrester, 2026</a:t>
            </a:r>
            <a:endParaRPr lang="en-US" sz="850" dirty="0"/>
          </a:p>
        </p:txBody>
      </p:sp>
      <p:sp>
        <p:nvSpPr>
          <p:cNvPr id="14" name="Text 12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05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SHIFT 4 — MEASUREMENT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84048" y="82296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creates influence that the old attribution stack cannot see.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20624" y="2148840"/>
            <a:ext cx="63550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an AI answer shapes preference but produces no outbound click, there is no clean touchpoint to attribute.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420624" y="32461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That is not theoretical. Pew observed AI Overviews reducing outbound click behaviour substantially.</a:t>
            </a:r>
            <a:endParaRPr lang="en-US" sz="2000" dirty="0"/>
          </a:p>
        </p:txBody>
      </p:sp>
      <p:sp>
        <p:nvSpPr>
          <p:cNvPr id="8" name="Shape 6"/>
          <p:cNvSpPr/>
          <p:nvPr/>
        </p:nvSpPr>
        <p:spPr>
          <a:xfrm>
            <a:off x="530352" y="4572000"/>
            <a:ext cx="1828800" cy="1143000"/>
          </a:xfrm>
          <a:prstGeom prst="rect">
            <a:avLst/>
          </a:prstGeom>
          <a:solidFill>
            <a:srgbClr val="E8E1D8"/>
          </a:solidFill>
          <a:ln w="12700">
            <a:solidFill>
              <a:srgbClr val="D8D0C4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49808" y="4873752"/>
            <a:ext cx="1325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Influence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happens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2697480" y="48737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11" name="Shape 9"/>
          <p:cNvSpPr/>
          <p:nvPr/>
        </p:nvSpPr>
        <p:spPr>
          <a:xfrm>
            <a:off x="3337560" y="4572000"/>
            <a:ext cx="1828800" cy="1143000"/>
          </a:xfrm>
          <a:prstGeom prst="rect">
            <a:avLst/>
          </a:prstGeom>
          <a:solidFill>
            <a:srgbClr val="E8E1D8"/>
          </a:solidFill>
          <a:ln w="12700">
            <a:solidFill>
              <a:srgbClr val="D8D0C4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4873752"/>
            <a:ext cx="132588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1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Click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doesn’t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5504688" y="487375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6053328" y="4572000"/>
            <a:ext cx="822960" cy="1143000"/>
          </a:xfrm>
          <a:prstGeom prst="rect">
            <a:avLst/>
          </a:prstGeom>
          <a:solidFill>
            <a:srgbClr val="6D4CFF"/>
          </a:solidFill>
          <a:ln w="12700">
            <a:solidFill>
              <a:srgbClr val="6D4CFF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281928" y="4828032"/>
            <a:ext cx="365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5F0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?</a:t>
            </a:r>
            <a:endParaRPr lang="en-US" sz="3200" dirty="0"/>
          </a:p>
        </p:txBody>
      </p:sp>
      <p:sp>
        <p:nvSpPr>
          <p:cNvPr id="16" name="Text 14"/>
          <p:cNvSpPr/>
          <p:nvPr/>
        </p:nvSpPr>
        <p:spPr>
          <a:xfrm>
            <a:off x="420624" y="6720840"/>
            <a:ext cx="6355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 teams need to measure incrementality, demand creation and brand effects — not just optimize incomplete click paths.</a:t>
            </a:r>
            <a:endParaRPr lang="en-US" sz="2000" dirty="0"/>
          </a:p>
        </p:txBody>
      </p:sp>
      <p:sp>
        <p:nvSpPr>
          <p:cNvPr id="17" name="Text 15"/>
          <p:cNvSpPr/>
          <p:nvPr/>
        </p:nvSpPr>
        <p:spPr>
          <a:xfrm>
            <a:off x="384048" y="8650224"/>
            <a:ext cx="6035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Sources: Pew Research Center, 2025; IAB State of Data, 2026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06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SHIFT 5 — OPERATING MODEL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84048" y="82296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marketing org cannot bolt AI onto the old org chart.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20624" y="2057400"/>
            <a:ext cx="630936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 Salesforce’s 2026 CMO research, 77% of CMOs said AI agents would require a fundamental redesign of marketing departments.</a:t>
            </a:r>
            <a:endParaRPr lang="en-US" sz="2100" dirty="0"/>
          </a:p>
        </p:txBody>
      </p:sp>
      <p:sp>
        <p:nvSpPr>
          <p:cNvPr id="7" name="Shape 5"/>
          <p:cNvSpPr/>
          <p:nvPr/>
        </p:nvSpPr>
        <p:spPr>
          <a:xfrm>
            <a:off x="594360" y="3703320"/>
            <a:ext cx="2057400" cy="2057400"/>
          </a:xfrm>
          <a:prstGeom prst="rect">
            <a:avLst/>
          </a:prstGeom>
          <a:solidFill>
            <a:srgbClr val="6D4CFF"/>
          </a:solidFill>
          <a:ln w="12700">
            <a:solidFill>
              <a:srgbClr val="6D4CF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68680" y="4187952"/>
            <a:ext cx="1508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4300" b="1" dirty="0">
                <a:solidFill>
                  <a:srgbClr val="F5F0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77%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2971800" y="3977640"/>
            <a:ext cx="34747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4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say AI agents require a fundamental redesign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420624" y="6720840"/>
            <a:ext cx="6355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scarce capability moves upward: from execution capacity to decision quality, standards, data and orchestration.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384048" y="8650224"/>
            <a:ext cx="603504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5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Source: Salesforce, 2026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07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SELF-CHECK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84048" y="822960"/>
            <a:ext cx="6492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9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your marketing model actually changed yet?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502920" y="2313432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2240280"/>
            <a:ext cx="5806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Can consumers discover and understand your brand without visiting anything you own?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502920" y="3429000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960120" y="3355848"/>
            <a:ext cx="5806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 you designing distribution for AI answers as well as search and social feeds?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502920" y="4544568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960120" y="4471416"/>
            <a:ext cx="5806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Has cheaper creative changed what you reward your team and agencies for?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502920" y="5660136"/>
            <a:ext cx="292608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960120" y="5586984"/>
            <a:ext cx="5806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Are you still measuring success mainly through touchpoints AI is making less visible?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420624" y="7269480"/>
            <a:ext cx="6355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If most answers are no, you may be adopting AI inside an operating model built for the previous era.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4048" y="320040"/>
            <a:ext cx="4114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08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868680" y="310896"/>
            <a:ext cx="4937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QUESTION</a:t>
            </a:r>
            <a:endParaRPr lang="en-US" sz="900" dirty="0"/>
          </a:p>
        </p:txBody>
      </p:sp>
      <p:sp>
        <p:nvSpPr>
          <p:cNvPr id="4" name="Shape 2"/>
          <p:cNvSpPr/>
          <p:nvPr/>
        </p:nvSpPr>
        <p:spPr>
          <a:xfrm>
            <a:off x="384048" y="621792"/>
            <a:ext cx="6537960" cy="0"/>
          </a:xfrm>
          <a:prstGeom prst="line">
            <a:avLst/>
          </a:prstGeom>
          <a:noFill/>
          <a:ln w="12700">
            <a:solidFill>
              <a:srgbClr val="D8D0C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20624" y="1051560"/>
            <a:ext cx="6126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200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The AI question for brand leaders is no longer: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20624" y="1965960"/>
            <a:ext cx="6035040" cy="1005840"/>
          </a:xfrm>
          <a:prstGeom prst="rect">
            <a:avLst/>
          </a:prstGeom>
          <a:solidFill>
            <a:srgbClr val="E8E1D8"/>
          </a:solidFill>
          <a:ln w="12700">
            <a:solidFill>
              <a:srgbClr val="D8D0C4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85800" y="2267712"/>
            <a:ext cx="5394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buNone/>
            </a:pPr>
            <a:r>
              <a:rPr lang="en-US" sz="25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“Which tools should we adopt?”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420624" y="3520440"/>
            <a:ext cx="1005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800" b="1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It is: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20624" y="4069080"/>
            <a:ext cx="63093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3400" b="1" dirty="0">
                <a:solidFill>
                  <a:srgbClr val="6D4C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“What part of our marketing operating model no longer makes sense?”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420624" y="598932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That is the conversation worth having in 2026.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20624" y="7680960"/>
            <a:ext cx="45720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15120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What are you changing first?</a:t>
            </a:r>
            <a:endParaRPr lang="en-US" sz="2600" dirty="0"/>
          </a:p>
        </p:txBody>
      </p:sp>
      <p:sp>
        <p:nvSpPr>
          <p:cNvPr id="12" name="Text 10"/>
          <p:cNvSpPr/>
          <p:nvPr/>
        </p:nvSpPr>
        <p:spPr>
          <a:xfrm>
            <a:off x="384048" y="8906256"/>
            <a:ext cx="484632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580" dirty="0">
                <a:solidFill>
                  <a:srgbClr val="5C564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AI IS BREAKING BRAND MARKETING’S OPERATING MODEL</a:t>
            </a:r>
            <a:endParaRPr lang="en-US" sz="58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Context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Is Breaking Brand Marketing’s Operating Model</dc:title>
  <dc:subject>AI structural shifts in brand marketing</dc:subject>
  <dc:creator>Nomi / ChatGPT</dc:creator>
  <cp:lastModifiedBy>Nomi / ChatGPT</cp:lastModifiedBy>
  <cp:revision>1</cp:revision>
  <dcterms:created xsi:type="dcterms:W3CDTF">2026-08-29T23:14:39Z</dcterms:created>
  <dcterms:modified xsi:type="dcterms:W3CDTF">2026-08-29T23:14:39Z</dcterms:modified>
</cp:coreProperties>
</file>